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9" r:id="rId2"/>
    <p:sldId id="310" r:id="rId3"/>
    <p:sldId id="305" r:id="rId4"/>
    <p:sldId id="307" r:id="rId5"/>
    <p:sldId id="296" r:id="rId6"/>
    <p:sldId id="308" r:id="rId7"/>
    <p:sldId id="297" r:id="rId8"/>
    <p:sldId id="302" r:id="rId9"/>
    <p:sldId id="298" r:id="rId10"/>
    <p:sldId id="312" r:id="rId11"/>
    <p:sldId id="299" r:id="rId12"/>
    <p:sldId id="300" r:id="rId13"/>
    <p:sldId id="311" r:id="rId14"/>
    <p:sldId id="301" r:id="rId15"/>
    <p:sldId id="256" r:id="rId16"/>
    <p:sldId id="304" r:id="rId17"/>
    <p:sldId id="313" r:id="rId18"/>
    <p:sldId id="261" r:id="rId19"/>
    <p:sldId id="267" r:id="rId20"/>
    <p:sldId id="314" r:id="rId21"/>
    <p:sldId id="315" r:id="rId22"/>
    <p:sldId id="316" r:id="rId23"/>
    <p:sldId id="317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784" autoAdjust="0"/>
  </p:normalViewPr>
  <p:slideViewPr>
    <p:cSldViewPr>
      <p:cViewPr varScale="1">
        <p:scale>
          <a:sx n="80" d="100"/>
          <a:sy n="80" d="100"/>
        </p:scale>
        <p:origin x="151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479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52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884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170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82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41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26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52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39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43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41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81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98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034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7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743200"/>
            <a:ext cx="7620000" cy="32766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fa-IR" b="1" dirty="0">
                <a:cs typeface="B Mitra" panose="00000400000000000000" pitchFamily="2" charset="-78"/>
              </a:rPr>
              <a:t>گزارش عملکرد کمیته تحقیقات و فناوری دانشجویی </a:t>
            </a:r>
          </a:p>
          <a:p>
            <a:pPr marL="114300" indent="0" algn="ctr" rtl="1">
              <a:buNone/>
            </a:pPr>
            <a:r>
              <a:rPr lang="fa-IR" b="1" dirty="0">
                <a:cs typeface="B Mitra" panose="00000400000000000000" pitchFamily="2" charset="-78"/>
              </a:rPr>
              <a:t>دانشگاه علوم پزشکی همدان</a:t>
            </a:r>
            <a:endParaRPr lang="en-US" b="1" dirty="0">
              <a:cs typeface="B Mitra" panose="00000400000000000000" pitchFamily="2" charset="-78"/>
            </a:endParaRPr>
          </a:p>
          <a:p>
            <a:pPr marL="114300" indent="0" algn="ctr" rtl="1">
              <a:buNone/>
            </a:pPr>
            <a:endParaRPr lang="fa-IR" b="1" dirty="0">
              <a:cs typeface="B Mitra" panose="00000400000000000000" pitchFamily="2" charset="-78"/>
            </a:endParaRPr>
          </a:p>
          <a:p>
            <a:pPr marL="114300" indent="0" algn="ctr" rtl="1">
              <a:buNone/>
            </a:pPr>
            <a:endParaRPr lang="en-US" b="1" dirty="0">
              <a:cs typeface="B Mitra" panose="00000400000000000000" pitchFamily="2" charset="-78"/>
            </a:endParaRPr>
          </a:p>
          <a:p>
            <a:pPr marL="114300" indent="0" algn="ctr" rtl="1">
              <a:buNone/>
            </a:pPr>
            <a:r>
              <a:rPr lang="fa-IR" b="1" dirty="0">
                <a:cs typeface="B Mitra" panose="00000400000000000000" pitchFamily="2" charset="-78"/>
              </a:rPr>
              <a:t>شهریورماه الی بهمن 1403</a:t>
            </a:r>
          </a:p>
          <a:p>
            <a:pPr marL="114300" indent="0" algn="ctr" rtl="1">
              <a:buNone/>
            </a:pPr>
            <a:endParaRPr lang="fa-IR" b="1" dirty="0">
              <a:cs typeface="B Mitra" panose="00000400000000000000" pitchFamily="2" charset="-78"/>
            </a:endParaRPr>
          </a:p>
        </p:txBody>
      </p:sp>
      <p:sp>
        <p:nvSpPr>
          <p:cNvPr id="4" name="AutoShape 2" descr="‫آپارات | کمیته تحقیقات دانشجویی دانشگاه علوم پزشکی همدان‬‎"/>
          <p:cNvSpPr>
            <a:spLocks noChangeAspect="1" noChangeArrowheads="1"/>
          </p:cNvSpPr>
          <p:nvPr/>
        </p:nvSpPr>
        <p:spPr bwMode="auto">
          <a:xfrm>
            <a:off x="155575" y="-6858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609600"/>
            <a:ext cx="17335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کمیته تحقیقات\آبان\کارگاه ایده و انتقال تجربه.8\پوستر.jpg">
            <a:extLst>
              <a:ext uri="{FF2B5EF4-FFF2-40B4-BE49-F238E27FC236}">
                <a16:creationId xmlns:a16="http://schemas.microsoft.com/office/drawing/2014/main" id="{8F2AA2F7-6A3E-4E0E-BFD3-72EB25C723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4572000" cy="557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E51759-5DD1-4BE4-A5E2-6800D77B4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905000"/>
            <a:ext cx="434340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221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51F47-EC6B-4BB2-9196-4036FA7B4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1077383"/>
            <a:ext cx="6798734" cy="1303867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cs typeface="B Mitra" panose="00000400000000000000" pitchFamily="2" charset="-78"/>
              </a:rPr>
              <a:t>کارگاه های آموزش نحوه ارائه علمی</a:t>
            </a:r>
            <a:endParaRPr lang="en-US" sz="3200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36B462C-B258-49DD-8CBD-ADE8B00CC6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390775"/>
            <a:ext cx="281940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49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B3426-EB93-4E16-85D0-DACA786C7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228600"/>
            <a:ext cx="6798734" cy="1303867"/>
          </a:xfrm>
        </p:spPr>
        <p:txBody>
          <a:bodyPr/>
          <a:lstStyle/>
          <a:p>
            <a:pPr algn="ctr"/>
            <a:r>
              <a:rPr lang="fa-IR" dirty="0">
                <a:cs typeface="B Mitra" panose="00000400000000000000" pitchFamily="2" charset="-78"/>
              </a:rPr>
              <a:t>نشست های علمی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714B22-8AF6-4408-A22D-6CBA0E6CEA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" y="2590800"/>
            <a:ext cx="2971799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5C9FF5-63C7-4B55-AA32-BB49F2B4D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09850"/>
            <a:ext cx="3116260" cy="4248150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58F5E8FC-BCEE-4161-B61B-B446D60AC7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3089945"/>
              </p:ext>
            </p:extLst>
          </p:nvPr>
        </p:nvGraphicFramePr>
        <p:xfrm>
          <a:off x="609600" y="1143000"/>
          <a:ext cx="7840132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604972737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964450846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787317888"/>
                    </a:ext>
                  </a:extLst>
                </a:gridCol>
                <a:gridCol w="2277532">
                  <a:extLst>
                    <a:ext uri="{9D8B030D-6E8A-4147-A177-3AD203B41FA5}">
                      <a16:colId xmlns:a16="http://schemas.microsoft.com/office/drawing/2014/main" val="2888937980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پخش فیلم</a:t>
                      </a:r>
                    </a:p>
                    <a:p>
                      <a:pPr algn="ctr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Still Alice</a:t>
                      </a:r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Inside Out</a:t>
                      </a:r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سمینارها: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8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*</a:t>
                      </a:r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توانمند سازی نسل آینده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*پدافند زیستی</a:t>
                      </a:r>
                    </a:p>
                    <a:p>
                      <a:pPr algn="ctr" rtl="1"/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*نوروتاک</a:t>
                      </a:r>
                      <a:endParaRPr lang="en-US" sz="16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 rtl="1"/>
                      <a:r>
                        <a:rPr lang="en-US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*</a:t>
                      </a:r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میکروارگانیسم ها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ژورنال کلاب</a:t>
                      </a:r>
                    </a:p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3 مورد</a:t>
                      </a:r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جلسات انتقال تجربه: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*آشنایی با کمیته تحقیقات</a:t>
                      </a:r>
                      <a:endParaRPr lang="en-US" sz="16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*ورود به دنیای پژوهش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78202"/>
                  </a:ext>
                </a:extLst>
              </a:tr>
            </a:tbl>
          </a:graphicData>
        </a:graphic>
      </p:graphicFrame>
      <p:pic>
        <p:nvPicPr>
          <p:cNvPr id="8" name="Picture 2" descr="G:\کمیته تحقیقات\آبان\17. آشنایی با کمیته تحقیقات\پوستر.jpg">
            <a:extLst>
              <a:ext uri="{FF2B5EF4-FFF2-40B4-BE49-F238E27FC236}">
                <a16:creationId xmlns:a16="http://schemas.microsoft.com/office/drawing/2014/main" id="{DAF15B7D-B070-4621-95BF-A4044DDA8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628900"/>
            <a:ext cx="2971799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5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511E558-B4F4-4D96-A8B9-9509415D7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504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00DBB7-A787-47C8-B2DD-40021EB1F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307" y="1754246"/>
            <a:ext cx="4241209" cy="504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89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F71A44B-91F3-4C2F-9915-527B6199FF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047999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3221B3-C3FE-41F1-BED0-1F164B29B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1219200"/>
            <a:ext cx="3067052" cy="441960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8D94DE08-8247-48F1-9A5D-21CE4F4D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6" y="2590800"/>
            <a:ext cx="30479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087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کمیته تحقیقات\آبان\سمپوزیوم میکرو ارگانیسم.18\پوستر میکروارگانیسم.jpg">
            <a:extLst>
              <a:ext uri="{FF2B5EF4-FFF2-40B4-BE49-F238E27FC236}">
                <a16:creationId xmlns:a16="http://schemas.microsoft.com/office/drawing/2014/main" id="{67346B08-438F-4766-8EFB-9415BF523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" y="1371599"/>
            <a:ext cx="2819398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 descr="G:\کمیته تحقیقات\آبان\23.ژورنال کلاب شنوایی سنجی\پوستر.jpg">
            <a:extLst>
              <a:ext uri="{FF2B5EF4-FFF2-40B4-BE49-F238E27FC236}">
                <a16:creationId xmlns:a16="http://schemas.microsoft.com/office/drawing/2014/main" id="{62457CC4-1B22-4659-B32B-045473C7D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68" y="0"/>
            <a:ext cx="314488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C52073DE-7D75-4CAA-9272-6B6D958CE1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05" y="1371600"/>
            <a:ext cx="3144887" cy="41814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01B4D1-CB20-49CC-A936-6C6971CCC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568" y="3514727"/>
            <a:ext cx="3144886" cy="334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029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7D7F2-9666-4706-9A3D-2B14DAA6B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228600"/>
            <a:ext cx="6798734" cy="912813"/>
          </a:xfrm>
        </p:spPr>
        <p:txBody>
          <a:bodyPr/>
          <a:lstStyle/>
          <a:p>
            <a:pPr algn="ctr"/>
            <a:r>
              <a:rPr lang="fa-IR" dirty="0">
                <a:cs typeface="B Mitra" panose="00000400000000000000" pitchFamily="2" charset="-78"/>
              </a:rPr>
              <a:t>مدارس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4" name="Picture 2" descr="G:\کمیته تحقیقات\آبان\مدرسه پاییزه.15\پوستر مدرسه پاییزه.png">
            <a:extLst>
              <a:ext uri="{FF2B5EF4-FFF2-40B4-BE49-F238E27FC236}">
                <a16:creationId xmlns:a16="http://schemas.microsoft.com/office/drawing/2014/main" id="{3A4A6840-451B-4A87-A826-18614B86F1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7919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6A072C6-ABEE-4A9B-92F9-B0E2E9FD0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2590800"/>
            <a:ext cx="3657600" cy="4267200"/>
          </a:xfrm>
          <a:prstGeom prst="rect">
            <a:avLst/>
          </a:prstGeom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D46B4B8A-F305-49ED-810F-D06BC9C752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776373"/>
              </p:ext>
            </p:extLst>
          </p:nvPr>
        </p:nvGraphicFramePr>
        <p:xfrm>
          <a:off x="609599" y="962025"/>
          <a:ext cx="7782876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8293">
                  <a:extLst>
                    <a:ext uri="{9D8B030D-6E8A-4147-A177-3AD203B41FA5}">
                      <a16:colId xmlns:a16="http://schemas.microsoft.com/office/drawing/2014/main" val="2604972737"/>
                    </a:ext>
                  </a:extLst>
                </a:gridCol>
                <a:gridCol w="1836457">
                  <a:extLst>
                    <a:ext uri="{9D8B030D-6E8A-4147-A177-3AD203B41FA5}">
                      <a16:colId xmlns:a16="http://schemas.microsoft.com/office/drawing/2014/main" val="1964450846"/>
                    </a:ext>
                  </a:extLst>
                </a:gridCol>
                <a:gridCol w="1643145">
                  <a:extLst>
                    <a:ext uri="{9D8B030D-6E8A-4147-A177-3AD203B41FA5}">
                      <a16:colId xmlns:a16="http://schemas.microsoft.com/office/drawing/2014/main" val="787317888"/>
                    </a:ext>
                  </a:extLst>
                </a:gridCol>
                <a:gridCol w="2054981">
                  <a:extLst>
                    <a:ext uri="{9D8B030D-6E8A-4147-A177-3AD203B41FA5}">
                      <a16:colId xmlns:a16="http://schemas.microsoft.com/office/drawing/2014/main" val="2888937980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مدرسه پژوهشی پیراپزشکی:</a:t>
                      </a:r>
                    </a:p>
                    <a:p>
                      <a:pPr algn="ctr"/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جستجوی منابع</a:t>
                      </a:r>
                    </a:p>
                    <a:p>
                      <a:pPr algn="ctr"/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رفرنس دهی</a:t>
                      </a:r>
                    </a:p>
                    <a:p>
                      <a:pPr algn="ctr"/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انواع مطالعات</a:t>
                      </a:r>
                    </a:p>
                    <a:p>
                      <a:pPr algn="ctr"/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پروپوزال نویسی</a:t>
                      </a:r>
                    </a:p>
                    <a:p>
                      <a:pPr algn="ctr"/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مقاله نویسی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مدرسه زمستانه آفیس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Word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Power Point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Excel</a:t>
                      </a:r>
                      <a:endParaRPr lang="fa-IR" sz="16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مقاله نویسی با هوش مصنوعی</a:t>
                      </a:r>
                    </a:p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fa-IR" sz="16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همکاری با کلان منطقه</a:t>
                      </a:r>
                      <a:endParaRPr lang="en-US" sz="16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مدرسه پاییزه آمار: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نرم افزار </a:t>
                      </a:r>
                      <a:r>
                        <a:rPr lang="en-US" sz="1400" b="0" dirty="0" err="1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spss</a:t>
                      </a:r>
                      <a:endParaRPr lang="en-US" sz="14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روایی و پایایی پرسشنامه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تجزیه و تحلیل داده ها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نرم افزار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PRISM</a:t>
                      </a:r>
                      <a:endParaRPr lang="fa-IR" sz="1400" b="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4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تعیین حجم نمونه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78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27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544D72-6406-423E-A3EC-FB65CBFEF5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75" y="533400"/>
            <a:ext cx="4267200" cy="5334000"/>
          </a:xfrm>
          <a:prstGeom prst="rect">
            <a:avLst/>
          </a:prstGeom>
        </p:spPr>
      </p:pic>
      <p:pic>
        <p:nvPicPr>
          <p:cNvPr id="5" name="Picture 2" descr="G:\کمیته تحقیقات\آذر\26.مدرسه پژوهشی پیراپزشکی\پوستر مدرسه پیرا.jpg">
            <a:extLst>
              <a:ext uri="{FF2B5EF4-FFF2-40B4-BE49-F238E27FC236}">
                <a16:creationId xmlns:a16="http://schemas.microsoft.com/office/drawing/2014/main" id="{2784BE05-AB25-48EA-8138-5CC62E6F534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41148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18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38400"/>
            <a:ext cx="3048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0E2F79-F61A-431B-8754-67D74AD1BE22}"/>
              </a:ext>
            </a:extLst>
          </p:cNvPr>
          <p:cNvSpPr txBox="1"/>
          <p:nvPr/>
        </p:nvSpPr>
        <p:spPr>
          <a:xfrm>
            <a:off x="1219200" y="1219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cs typeface="B Mitra" panose="00000400000000000000" pitchFamily="2" charset="-78"/>
              </a:rPr>
              <a:t>کنگره ابن سینا</a:t>
            </a:r>
            <a:endParaRPr lang="en-US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8550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2943" y="2364185"/>
            <a:ext cx="3309257" cy="3124200"/>
          </a:xfrm>
        </p:spPr>
        <p:txBody>
          <a:bodyPr/>
          <a:lstStyle/>
          <a:p>
            <a:pPr algn="ctr"/>
            <a:r>
              <a:rPr lang="fa-IR" sz="2000" dirty="0">
                <a:cs typeface="B Mitra" panose="00000400000000000000" pitchFamily="2" charset="-78"/>
              </a:rPr>
              <a:t>2 کارگاه آشنایی با کمیته تحقیقات </a:t>
            </a:r>
            <a:br>
              <a:rPr lang="fa-IR" sz="2000" dirty="0">
                <a:cs typeface="B Mitra" panose="00000400000000000000" pitchFamily="2" charset="-78"/>
              </a:rPr>
            </a:br>
            <a:r>
              <a:rPr lang="fa-IR" sz="2000" dirty="0">
                <a:cs typeface="B Mitra" panose="00000400000000000000" pitchFamily="2" charset="-78"/>
              </a:rPr>
              <a:t>1کارگاه سرچ علمی</a:t>
            </a:r>
            <a:br>
              <a:rPr lang="fa-IR" sz="2000" dirty="0">
                <a:cs typeface="B Mitra" panose="00000400000000000000" pitchFamily="2" charset="-78"/>
              </a:rPr>
            </a:br>
            <a:r>
              <a:rPr lang="fa-IR" sz="2000" dirty="0">
                <a:cs typeface="B Mitra" panose="00000400000000000000" pitchFamily="2" charset="-78"/>
              </a:rPr>
              <a:t>1 کارگاه پروپوزال نویسی</a:t>
            </a:r>
            <a:br>
              <a:rPr lang="fa-IR" sz="3600" dirty="0">
                <a:cs typeface="B Mitra" panose="00000400000000000000" pitchFamily="2" charset="-78"/>
              </a:rPr>
            </a:br>
            <a:r>
              <a:rPr lang="fa-IR" sz="3600" dirty="0">
                <a:cs typeface="B Mitra" panose="00000400000000000000" pitchFamily="2" charset="-78"/>
              </a:rPr>
              <a:t> </a:t>
            </a:r>
            <a:r>
              <a:rPr lang="fa-IR" sz="3600" dirty="0">
                <a:solidFill>
                  <a:srgbClr val="C00000"/>
                </a:solidFill>
                <a:cs typeface="B Mitra" panose="00000400000000000000" pitchFamily="2" charset="-78"/>
              </a:rPr>
              <a:t>گروه هدف:</a:t>
            </a:r>
            <a:r>
              <a:rPr lang="fa-IR" sz="3600" b="1" dirty="0">
                <a:cs typeface="B Mitra" panose="00000400000000000000" pitchFamily="2" charset="-78"/>
              </a:rPr>
              <a:t> </a:t>
            </a:r>
            <a:br>
              <a:rPr lang="fa-IR" sz="3600" b="1" dirty="0">
                <a:cs typeface="B Mitra" panose="00000400000000000000" pitchFamily="2" charset="-78"/>
              </a:rPr>
            </a:br>
            <a:r>
              <a:rPr lang="fa-IR" sz="3600" b="1" dirty="0">
                <a:cs typeface="B Mitra" panose="00000400000000000000" pitchFamily="2" charset="-78"/>
              </a:rPr>
              <a:t>دانشجویان</a:t>
            </a:r>
            <a:br>
              <a:rPr lang="fa-IR" sz="3600" b="1" dirty="0">
                <a:cs typeface="B Mitra" panose="00000400000000000000" pitchFamily="2" charset="-78"/>
              </a:rPr>
            </a:br>
            <a:r>
              <a:rPr lang="fa-IR" sz="3600" b="1" dirty="0">
                <a:cs typeface="B Mitra" panose="00000400000000000000" pitchFamily="2" charset="-78"/>
              </a:rPr>
              <a:t> بین الملل </a:t>
            </a:r>
            <a:endParaRPr lang="en-US" sz="3600" b="1" dirty="0">
              <a:cs typeface="B Mitra" panose="00000400000000000000" pitchFamily="2" charset="-78"/>
            </a:endParaRPr>
          </a:p>
        </p:txBody>
      </p:sp>
      <p:pic>
        <p:nvPicPr>
          <p:cNvPr id="11267" name="Picture 3" descr="G:\کمیته تحقیقات\آبان\آشنایی با کمیته بین الملل یک.20\پوستر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3209925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G:\کمیته تحقیقات\آبان\آشنایی با کمیته بین الملل یک.20\پوستر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6" y="1"/>
            <a:ext cx="313916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کمیته تحقیقات\آبان\آشنایی با کمیته بین الملل یک.20\پوستر سرحد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429000"/>
            <a:ext cx="320992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4FCC77-E7CD-45B2-91BF-BF4A4EFB6B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3581400"/>
            <a:ext cx="3209925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271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8F1B-2D17-4215-A78B-4FD839D95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90600"/>
            <a:ext cx="6798734" cy="695204"/>
          </a:xfrm>
        </p:spPr>
        <p:txBody>
          <a:bodyPr>
            <a:normAutofit fontScale="90000"/>
          </a:bodyPr>
          <a:lstStyle/>
          <a:p>
            <a:r>
              <a:rPr lang="fa-IR" sz="4000" b="1" dirty="0">
                <a:solidFill>
                  <a:schemeClr val="tx1"/>
                </a:solidFill>
                <a:cs typeface="B Nazanin" pitchFamily="2" charset="-78"/>
              </a:rPr>
              <a:t>کارگاه های روش تحقیق</a:t>
            </a:r>
            <a:br>
              <a:rPr lang="fa-IR" sz="4000" b="1" dirty="0">
                <a:solidFill>
                  <a:schemeClr val="tx1"/>
                </a:solidFill>
                <a:cs typeface="B Nazanin" pitchFamily="2" charset="-78"/>
              </a:rPr>
            </a:b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92BB45-15CF-482B-8E20-C88EBC3FBD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639527"/>
              </p:ext>
            </p:extLst>
          </p:nvPr>
        </p:nvGraphicFramePr>
        <p:xfrm>
          <a:off x="762000" y="1600200"/>
          <a:ext cx="7543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val="16004930"/>
                    </a:ext>
                  </a:extLst>
                </a:gridCol>
                <a:gridCol w="1341120">
                  <a:extLst>
                    <a:ext uri="{9D8B030D-6E8A-4147-A177-3AD203B41FA5}">
                      <a16:colId xmlns:a16="http://schemas.microsoft.com/office/drawing/2014/main" val="2604972737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1964450846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787317888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8889379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4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تکنیک های آزمایشگاهی</a:t>
                      </a:r>
                    </a:p>
                    <a:p>
                      <a:pPr algn="ctr"/>
                      <a:endParaRPr lang="fa-IR" sz="14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fa-IR" sz="14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کارگاه تفسیر آزمایش</a:t>
                      </a:r>
                      <a:endParaRPr lang="en-US" sz="14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اخلاق</a:t>
                      </a:r>
                    </a:p>
                    <a:p>
                      <a:pPr algn="ctr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1 کارگاه</a:t>
                      </a:r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پروپوزال نویسی</a:t>
                      </a:r>
                    </a:p>
                    <a:p>
                      <a:pPr algn="ctr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4 کارگاه</a:t>
                      </a:r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جستجوی منابع</a:t>
                      </a:r>
                    </a:p>
                    <a:p>
                      <a:pPr algn="ctr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3 کارگاه</a:t>
                      </a:r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انواع مطالعات</a:t>
                      </a:r>
                    </a:p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1 کارگاه</a:t>
                      </a:r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78202"/>
                  </a:ext>
                </a:extLst>
              </a:tr>
            </a:tbl>
          </a:graphicData>
        </a:graphic>
      </p:graphicFrame>
      <p:pic>
        <p:nvPicPr>
          <p:cNvPr id="5" name="Picture 2" descr="G:\کمیته تحقیقات\آبان\کارگاه انواع مطالعات.16\پوستر.jpg">
            <a:extLst>
              <a:ext uri="{FF2B5EF4-FFF2-40B4-BE49-F238E27FC236}">
                <a16:creationId xmlns:a16="http://schemas.microsoft.com/office/drawing/2014/main" id="{4083F180-9BC4-418B-A5D9-38BA8180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89559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G:\کمیته تحقیقات\آبان\کارگاه جسنجوی منابع.14\پوستر.jpg">
            <a:extLst>
              <a:ext uri="{FF2B5EF4-FFF2-40B4-BE49-F238E27FC236}">
                <a16:creationId xmlns:a16="http://schemas.microsoft.com/office/drawing/2014/main" id="{6E604F59-C13B-4B1B-BDE1-1EB2F675C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43" y="2819400"/>
            <a:ext cx="284797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C93B23-3F8D-4ED0-B3A9-7C17FCE28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8" y="2819400"/>
            <a:ext cx="284797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88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D0F2E-4DCF-47CC-8516-DCEF9625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>
                <a:cs typeface="B Mitra" panose="00000400000000000000" pitchFamily="2" charset="-78"/>
              </a:rPr>
              <a:t>تور پژوهشی </a:t>
            </a:r>
            <a:br>
              <a:rPr lang="fa-IR" dirty="0">
                <a:cs typeface="B Mitra" panose="00000400000000000000" pitchFamily="2" charset="-78"/>
              </a:rPr>
            </a:br>
            <a:r>
              <a:rPr lang="fa-IR" dirty="0">
                <a:cs typeface="B Mitra" panose="00000400000000000000" pitchFamily="2" charset="-78"/>
              </a:rPr>
              <a:t>بازدید از پارک علم و فناوری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7F0F1B-3B22-4CC9-AA25-C5BE3BD97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490788"/>
            <a:ext cx="3276600" cy="3681412"/>
          </a:xfrm>
        </p:spPr>
      </p:pic>
    </p:spTree>
    <p:extLst>
      <p:ext uri="{BB962C8B-B14F-4D97-AF65-F5344CB8AC3E}">
        <p14:creationId xmlns:p14="http://schemas.microsoft.com/office/powerpoint/2010/main" val="3692510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738C-0CBF-4401-B33B-E1E510085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Mitra" panose="00000400000000000000" pitchFamily="2" charset="-78"/>
              </a:rPr>
              <a:t>گروه های منتورینگ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3178237C-6D3E-4D80-807D-2028B5D4A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97788"/>
            <a:ext cx="3444875" cy="3444875"/>
          </a:xfrm>
        </p:spPr>
      </p:pic>
    </p:spTree>
    <p:extLst>
      <p:ext uri="{BB962C8B-B14F-4D97-AF65-F5344CB8AC3E}">
        <p14:creationId xmlns:p14="http://schemas.microsoft.com/office/powerpoint/2010/main" val="2243926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4C561CC-DA54-44DD-8005-34AC861AEA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2438400"/>
            <a:ext cx="3505200" cy="4343400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82C24DC-0A7F-4B45-BA6F-D37B6893F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3429000" cy="4343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C9B4BF-6584-45CB-BF0D-36D204169B8D}"/>
              </a:ext>
            </a:extLst>
          </p:cNvPr>
          <p:cNvSpPr txBox="1"/>
          <p:nvPr/>
        </p:nvSpPr>
        <p:spPr>
          <a:xfrm>
            <a:off x="2362200" y="1143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800" b="1" dirty="0">
                <a:cs typeface="B Mitra" panose="00000400000000000000" pitchFamily="2" charset="-78"/>
              </a:rPr>
              <a:t>دانشکده پزشکی</a:t>
            </a:r>
            <a:endParaRPr lang="en-US" sz="2800" b="1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94289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EEBD-996D-4F25-A2DE-DA9022B8C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200" dirty="0">
                <a:cs typeface="B Mitra" panose="00000400000000000000" pitchFamily="2" charset="-78"/>
              </a:rPr>
              <a:t>دانشکده پیراپزشکی</a:t>
            </a:r>
            <a:endParaRPr lang="en-US" sz="3200" dirty="0">
              <a:cs typeface="B Mitra" panose="00000400000000000000" pitchFamily="2" charset="-78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7659179-CCD3-42A3-8F5D-C69F151B3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52" y="2490788"/>
            <a:ext cx="2435634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57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5D296-3418-4D3E-91EF-536AFBBA0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632" y="3200400"/>
            <a:ext cx="6798736" cy="3444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7200" dirty="0">
                <a:cs typeface="2  Kamran" panose="00000400000000000000" pitchFamily="2" charset="-78"/>
              </a:rPr>
              <a:t>از توجهتون سپاسگذارم</a:t>
            </a:r>
            <a:endParaRPr lang="en-US" sz="7200" dirty="0"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905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کمیته تحقیقات\آذر\25.پروپوزال نویسی 1و2\پوستر.jpg">
            <a:extLst>
              <a:ext uri="{FF2B5EF4-FFF2-40B4-BE49-F238E27FC236}">
                <a16:creationId xmlns:a16="http://schemas.microsoft.com/office/drawing/2014/main" id="{A79F9123-176E-4F0C-9D92-73E87DB785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2971799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G:\کمیته تحقیقات\آذر\27. تفسیر آزمایش پیراپزشکی\پوستر تفسیر آزمایش.jpg">
            <a:extLst>
              <a:ext uri="{FF2B5EF4-FFF2-40B4-BE49-F238E27FC236}">
                <a16:creationId xmlns:a16="http://schemas.microsoft.com/office/drawing/2014/main" id="{89E2ACE4-165C-4D46-B25F-E32F77BCD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2552700"/>
            <a:ext cx="2971799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A8BA1F-E429-4113-A551-4CF9F0698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49" y="1524000"/>
            <a:ext cx="3143253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71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F62EF7-CEBD-45E5-90EC-5647D5CBE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" y="9525"/>
            <a:ext cx="2971800" cy="392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9C8BA6-74EB-4368-8C14-4C525DC59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01" y="2933700"/>
            <a:ext cx="2973436" cy="3924300"/>
          </a:xfrm>
          <a:prstGeom prst="rect">
            <a:avLst/>
          </a:prstGeom>
        </p:spPr>
      </p:pic>
      <p:pic>
        <p:nvPicPr>
          <p:cNvPr id="6" name="Picture 2" descr="G:\کمیته تحقیقات\آبان\21. سرچ مقاله توانبخشی\پوستر.jpg">
            <a:extLst>
              <a:ext uri="{FF2B5EF4-FFF2-40B4-BE49-F238E27FC236}">
                <a16:creationId xmlns:a16="http://schemas.microsoft.com/office/drawing/2014/main" id="{75A92B3C-4755-4584-BAED-07ACF710B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1570688"/>
            <a:ext cx="3152777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7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F0FAE-8637-42E8-8586-98D70EABF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04800"/>
            <a:ext cx="6798734" cy="1303867"/>
          </a:xfrm>
        </p:spPr>
        <p:txBody>
          <a:bodyPr/>
          <a:lstStyle/>
          <a:p>
            <a:pPr algn="ctr"/>
            <a:r>
              <a:rPr lang="fa-IR" dirty="0"/>
              <a:t>کارگاه های آماری</a:t>
            </a:r>
            <a:endParaRPr lang="en-US" dirty="0"/>
          </a:p>
        </p:txBody>
      </p:sp>
      <p:pic>
        <p:nvPicPr>
          <p:cNvPr id="6" name="Picture 2" descr="G:\کمیته تحقیقات\آبان\کارگاه.11 spss\پوستر.png">
            <a:extLst>
              <a:ext uri="{FF2B5EF4-FFF2-40B4-BE49-F238E27FC236}">
                <a16:creationId xmlns:a16="http://schemas.microsoft.com/office/drawing/2014/main" id="{50D5FBCE-F18D-4246-8065-762E1E90B4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79736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:\کمیته تحقیقات\آبان\پایتون.19\پوستر.jpg">
            <a:extLst>
              <a:ext uri="{FF2B5EF4-FFF2-40B4-BE49-F238E27FC236}">
                <a16:creationId xmlns:a16="http://schemas.microsoft.com/office/drawing/2014/main" id="{AA7DF1E1-EA3C-4504-A6B9-D30B26EA7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838450"/>
            <a:ext cx="2797367" cy="387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1E8C9EC5-A33E-4368-ABCE-76580A7C31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3150264"/>
              </p:ext>
            </p:extLst>
          </p:nvPr>
        </p:nvGraphicFramePr>
        <p:xfrm>
          <a:off x="694266" y="1371600"/>
          <a:ext cx="784013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2030">
                  <a:extLst>
                    <a:ext uri="{9D8B030D-6E8A-4147-A177-3AD203B41FA5}">
                      <a16:colId xmlns:a16="http://schemas.microsoft.com/office/drawing/2014/main" val="2604972737"/>
                    </a:ext>
                  </a:extLst>
                </a:gridCol>
                <a:gridCol w="2016034">
                  <a:extLst>
                    <a:ext uri="{9D8B030D-6E8A-4147-A177-3AD203B41FA5}">
                      <a16:colId xmlns:a16="http://schemas.microsoft.com/office/drawing/2014/main" val="1964450846"/>
                    </a:ext>
                  </a:extLst>
                </a:gridCol>
                <a:gridCol w="2016034">
                  <a:extLst>
                    <a:ext uri="{9D8B030D-6E8A-4147-A177-3AD203B41FA5}">
                      <a16:colId xmlns:a16="http://schemas.microsoft.com/office/drawing/2014/main" val="787317888"/>
                    </a:ext>
                  </a:extLst>
                </a:gridCol>
                <a:gridCol w="2016034">
                  <a:extLst>
                    <a:ext uri="{9D8B030D-6E8A-4147-A177-3AD203B41FA5}">
                      <a16:colId xmlns:a16="http://schemas.microsoft.com/office/drawing/2014/main" val="2888937980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پایتون</a:t>
                      </a:r>
                    </a:p>
                    <a:p>
                      <a:pPr algn="ctr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1 کارگاه در 5 جلسه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بیوانفورماتیک</a:t>
                      </a: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2 کارگاه:</a:t>
                      </a: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طراحی پرایمر</a:t>
                      </a: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داکینگ</a:t>
                      </a:r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SPSS</a:t>
                      </a:r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1 کارگاه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نرم افزارهای آماری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 1کارگاه نرم افزار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R</a:t>
                      </a:r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782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F17EAFA-F7E5-4088-9EC9-9A306EABFA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399" y="2903538"/>
            <a:ext cx="2895600" cy="38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330970D-1516-43BA-9379-9EB927542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90562"/>
            <a:ext cx="3810000" cy="5562600"/>
          </a:xfrm>
        </p:spPr>
      </p:pic>
      <p:pic>
        <p:nvPicPr>
          <p:cNvPr id="6" name="Picture 2" descr="G:\کمیته تحقیقات\آذر\کارگاه داکینگ دارو24\پوستر.jpg">
            <a:extLst>
              <a:ext uri="{FF2B5EF4-FFF2-40B4-BE49-F238E27FC236}">
                <a16:creationId xmlns:a16="http://schemas.microsoft.com/office/drawing/2014/main" id="{8FEC4D1B-FDEC-42C4-8AAC-0C5C2F1D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690562"/>
            <a:ext cx="3895725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453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D6BA-D3D6-4F33-9DF9-F8ABD874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29499" cy="868970"/>
          </a:xfrm>
        </p:spPr>
        <p:txBody>
          <a:bodyPr/>
          <a:lstStyle/>
          <a:p>
            <a:pPr algn="ctr"/>
            <a:r>
              <a:rPr lang="fa-IR" dirty="0">
                <a:cs typeface="B Mitra" panose="00000400000000000000" pitchFamily="2" charset="-78"/>
              </a:rPr>
              <a:t>کارگاه های نگارش مقاله</a:t>
            </a:r>
            <a:endParaRPr lang="en-US" dirty="0">
              <a:cs typeface="B Mitr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CAD6F-A855-47A0-8353-CAE897FCD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1" y="2838450"/>
            <a:ext cx="2819399" cy="4000500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9614C98-2644-45EE-9B6C-3DA91471C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9017214"/>
              </p:ext>
            </p:extLst>
          </p:nvPr>
        </p:nvGraphicFramePr>
        <p:xfrm>
          <a:off x="694266" y="1371600"/>
          <a:ext cx="784013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8934">
                  <a:extLst>
                    <a:ext uri="{9D8B030D-6E8A-4147-A177-3AD203B41FA5}">
                      <a16:colId xmlns:a16="http://schemas.microsoft.com/office/drawing/2014/main" val="260497273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96445084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787317888"/>
                    </a:ext>
                  </a:extLst>
                </a:gridCol>
                <a:gridCol w="1371598">
                  <a:extLst>
                    <a:ext uri="{9D8B030D-6E8A-4147-A177-3AD203B41FA5}">
                      <a16:colId xmlns:a16="http://schemas.microsoft.com/office/drawing/2014/main" val="2888937980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مقاله نویسی به انگلیسی</a:t>
                      </a:r>
                    </a:p>
                    <a:p>
                      <a:pPr algn="ctr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1 کارگاه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انواع رفرنس دهی</a:t>
                      </a: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2 کارگاه</a:t>
                      </a: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رفرنس نویسی با اندنوت و مندلی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مقاله نویسی</a:t>
                      </a:r>
                    </a:p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2 کارگاه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متاآنالیز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 1کارگاه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78202"/>
                  </a:ext>
                </a:extLst>
              </a:tr>
            </a:tbl>
          </a:graphicData>
        </a:graphic>
      </p:graphicFrame>
      <p:pic>
        <p:nvPicPr>
          <p:cNvPr id="10" name="Picture 2" descr="G:\کمیته تحقیقات\آبان\22.اندنوت\پوستر.jpg">
            <a:extLst>
              <a:ext uri="{FF2B5EF4-FFF2-40B4-BE49-F238E27FC236}">
                <a16:creationId xmlns:a16="http://schemas.microsoft.com/office/drawing/2014/main" id="{0241191D-E753-4F60-9F0D-6D27EA1B7C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38450"/>
            <a:ext cx="3200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D4D5BCB2-A375-4238-9AC9-9EB769051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2838450"/>
            <a:ext cx="3086099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76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BABD35-0806-4559-BEFC-923CFD1AF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3657599" cy="4762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3226C9-4304-4229-A85C-D270257FA4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6" y="990600"/>
            <a:ext cx="3784124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17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B2E9A-7986-4806-BF0C-B76B3E3B1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760" y="475721"/>
            <a:ext cx="6798734" cy="895879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cs typeface="B Mitra" panose="00000400000000000000" pitchFamily="2" charset="-78"/>
              </a:rPr>
              <a:t>کارگاه های نوآوری، فناوری، کسب و کار</a:t>
            </a:r>
            <a:endParaRPr lang="en-US" sz="3200" dirty="0">
              <a:cs typeface="B Mitra" panose="00000400000000000000" pitchFamily="2" charset="-7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B77CC4-1B22-40A3-BECC-5FA6EDAC4F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2754"/>
            <a:ext cx="4191000" cy="429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1115CB-3EB8-421B-B20D-D84493953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65" y="2514600"/>
            <a:ext cx="4190999" cy="4352925"/>
          </a:xfrm>
          <a:prstGeom prst="rect">
            <a:avLst/>
          </a:prstGeom>
        </p:spPr>
      </p:pic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385AEA3C-6B3A-4358-B23C-88BA47DB41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300860"/>
              </p:ext>
            </p:extLst>
          </p:nvPr>
        </p:nvGraphicFramePr>
        <p:xfrm>
          <a:off x="1260760" y="1219200"/>
          <a:ext cx="6593907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988">
                  <a:extLst>
                    <a:ext uri="{9D8B030D-6E8A-4147-A177-3AD203B41FA5}">
                      <a16:colId xmlns:a16="http://schemas.microsoft.com/office/drawing/2014/main" val="787317888"/>
                    </a:ext>
                  </a:extLst>
                </a:gridCol>
                <a:gridCol w="3294919">
                  <a:extLst>
                    <a:ext uri="{9D8B030D-6E8A-4147-A177-3AD203B41FA5}">
                      <a16:colId xmlns:a16="http://schemas.microsoft.com/office/drawing/2014/main" val="2888937980"/>
                    </a:ext>
                  </a:extLst>
                </a:gridCol>
              </a:tblGrid>
              <a:tr h="761998"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هوش مصنوعی</a:t>
                      </a:r>
                    </a:p>
                    <a:p>
                      <a:pPr algn="ctr" rtl="1"/>
                      <a:endParaRPr lang="fa-IR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/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2 کارگاه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160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ایده پردازی</a:t>
                      </a:r>
                    </a:p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cs typeface="B Mitra" panose="00000400000000000000" pitchFamily="2" charset="-78"/>
                      </a:endParaRPr>
                    </a:p>
                    <a:p>
                      <a:pPr algn="ctr" rtl="1"/>
                      <a:r>
                        <a:rPr lang="fa-IR" sz="18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کارگاه ایده و اختراعات جشنواره بوعلی سینا</a:t>
                      </a:r>
                    </a:p>
                    <a:p>
                      <a:pPr algn="ctr" rtl="1"/>
                      <a:r>
                        <a:rPr lang="fa-IR" sz="1800" b="0" dirty="0">
                          <a:solidFill>
                            <a:schemeClr val="tx1"/>
                          </a:solidFill>
                          <a:cs typeface="B Mitra" panose="00000400000000000000" pitchFamily="2" charset="-78"/>
                        </a:rPr>
                        <a:t>ایده پردازی و انتقال تجربه با برترین ها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278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5497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</TotalTime>
  <Words>275</Words>
  <Application>Microsoft Office PowerPoint</Application>
  <PresentationFormat>On-screen Show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B Mitra</vt:lpstr>
      <vt:lpstr>Garamond</vt:lpstr>
      <vt:lpstr>Organic</vt:lpstr>
      <vt:lpstr>PowerPoint Presentation</vt:lpstr>
      <vt:lpstr>کارگاه های روش تحقیق </vt:lpstr>
      <vt:lpstr>PowerPoint Presentation</vt:lpstr>
      <vt:lpstr>PowerPoint Presentation</vt:lpstr>
      <vt:lpstr>کارگاه های آماری</vt:lpstr>
      <vt:lpstr>PowerPoint Presentation</vt:lpstr>
      <vt:lpstr>کارگاه های نگارش مقاله</vt:lpstr>
      <vt:lpstr>PowerPoint Presentation</vt:lpstr>
      <vt:lpstr>کارگاه های نوآوری، فناوری، کسب و کار</vt:lpstr>
      <vt:lpstr>PowerPoint Presentation</vt:lpstr>
      <vt:lpstr>کارگاه های آموزش نحوه ارائه علمی</vt:lpstr>
      <vt:lpstr>نشست های علمی</vt:lpstr>
      <vt:lpstr>PowerPoint Presentation</vt:lpstr>
      <vt:lpstr>PowerPoint Presentation</vt:lpstr>
      <vt:lpstr>PowerPoint Presentation</vt:lpstr>
      <vt:lpstr>مدارس</vt:lpstr>
      <vt:lpstr>PowerPoint Presentation</vt:lpstr>
      <vt:lpstr>PowerPoint Presentation</vt:lpstr>
      <vt:lpstr>2 کارگاه آشنایی با کمیته تحقیقات  1کارگاه سرچ علمی 1 کارگاه پروپوزال نویسی  گروه هدف:  دانشجویان  بین الملل </vt:lpstr>
      <vt:lpstr>تور پژوهشی  بازدید از پارک علم و فناوری</vt:lpstr>
      <vt:lpstr>گروه های منتورینگ</vt:lpstr>
      <vt:lpstr>PowerPoint Presentation</vt:lpstr>
      <vt:lpstr>دانشکده پیراپزشکی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Ghorbani_PHD</dc:creator>
  <cp:lastModifiedBy>amirshayan karimyradpoor</cp:lastModifiedBy>
  <cp:revision>68</cp:revision>
  <dcterms:created xsi:type="dcterms:W3CDTF">2006-08-16T00:00:00Z</dcterms:created>
  <dcterms:modified xsi:type="dcterms:W3CDTF">2025-02-15T03:29:46Z</dcterms:modified>
</cp:coreProperties>
</file>